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56" r:id="rId5"/>
    <p:sldId id="329" r:id="rId6"/>
    <p:sldId id="321" r:id="rId7"/>
    <p:sldId id="320" r:id="rId8"/>
    <p:sldId id="322" r:id="rId9"/>
    <p:sldId id="330" r:id="rId10"/>
    <p:sldId id="323" r:id="rId11"/>
    <p:sldId id="324" r:id="rId12"/>
    <p:sldId id="325" r:id="rId13"/>
    <p:sldId id="326" r:id="rId14"/>
    <p:sldId id="331" r:id="rId15"/>
    <p:sldId id="332" r:id="rId16"/>
    <p:sldId id="327" r:id="rId17"/>
    <p:sldId id="319" r:id="rId18"/>
    <p:sldId id="32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E52"/>
    <a:srgbClr val="B89D76"/>
    <a:srgbClr val="7F7F7F"/>
    <a:srgbClr val="8BC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76" autoAdjust="0"/>
  </p:normalViewPr>
  <p:slideViewPr>
    <p:cSldViewPr snapToGrid="0">
      <p:cViewPr varScale="1">
        <p:scale>
          <a:sx n="104" d="100"/>
          <a:sy n="104" d="100"/>
        </p:scale>
        <p:origin x="284"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dirty="0">
              <a:solidFill>
                <a:srgbClr val="FFFFFF"/>
              </a:solidFill>
              <a:latin typeface="Microsoft YaHei"/>
              <a:ea typeface="+mn-ea"/>
              <a:cs typeface="+mn-cs"/>
            </a:rPr>
            <a:t>15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Exploratory analysis </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Trajectory Clustering</a:t>
          </a: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dgm:spPr>
        <a:xfrm>
          <a:off x="4853709"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Comparative Analysis/</a:t>
          </a:r>
        </a:p>
        <a:p>
          <a:pPr>
            <a:buNone/>
          </a:pPr>
          <a:r>
            <a:rPr lang="en-US" altLang="zh-CN" dirty="0">
              <a:solidFill>
                <a:srgbClr val="000000">
                  <a:hueOff val="0"/>
                  <a:satOff val="0"/>
                  <a:lumOff val="0"/>
                  <a:alphaOff val="0"/>
                </a:srgbClr>
              </a:solidFill>
              <a:latin typeface="Microsoft YaHei"/>
              <a:ea typeface="+mn-ea"/>
              <a:cs typeface="+mn-cs"/>
            </a:rPr>
            <a:t>Iterative Refinement</a:t>
          </a:r>
          <a:endParaRPr lang="en-US" dirty="0">
            <a:solidFill>
              <a:srgbClr val="000000">
                <a:hueOff val="0"/>
                <a:satOff val="0"/>
                <a:lumOff val="0"/>
                <a:alphaOff val="0"/>
              </a:srgbClr>
            </a:solidFill>
            <a:latin typeface="Microsoft YaHei"/>
            <a:ea typeface="+mn-ea"/>
            <a:cs typeface="+mn-cs"/>
          </a:endParaRP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Microsoft YaHei"/>
              <a:ea typeface="+mn-ea"/>
              <a:cs typeface="+mn-cs"/>
            </a:rPr>
            <a:t>15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Exploratory analysis </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Trajectory Clustering</a:t>
          </a: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Comparative Analysis/</a:t>
          </a:r>
        </a:p>
        <a:p>
          <a:pPr marL="0" lvl="0" indent="0" algn="ctr" defTabSz="488950">
            <a:lnSpc>
              <a:spcPct val="90000"/>
            </a:lnSpc>
            <a:spcBef>
              <a:spcPct val="0"/>
            </a:spcBef>
            <a:spcAft>
              <a:spcPct val="35000"/>
            </a:spcAft>
            <a:buNone/>
          </a:pPr>
          <a:r>
            <a:rPr lang="en-US" altLang="zh-CN" sz="1100" kern="1200" dirty="0">
              <a:solidFill>
                <a:srgbClr val="000000">
                  <a:hueOff val="0"/>
                  <a:satOff val="0"/>
                  <a:lumOff val="0"/>
                  <a:alphaOff val="0"/>
                </a:srgbClr>
              </a:solidFill>
              <a:latin typeface="Microsoft YaHei"/>
              <a:ea typeface="+mn-ea"/>
              <a:cs typeface="+mn-cs"/>
            </a:rPr>
            <a:t>Iterative Refinement</a:t>
          </a:r>
          <a:endParaRPr lang="en-US" sz="1100" kern="1200" dirty="0">
            <a:solidFill>
              <a:srgbClr val="000000">
                <a:hueOff val="0"/>
                <a:satOff val="0"/>
                <a:lumOff val="0"/>
                <a:alphaOff val="0"/>
              </a:srgbClr>
            </a:solidFill>
            <a:latin typeface="Microsoft YaHei"/>
            <a:ea typeface="+mn-ea"/>
            <a:cs typeface="+mn-cs"/>
          </a:endParaRP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a:t>
            </a:fld>
            <a:endParaRPr lang="zh-CN" altLang="en-US"/>
          </a:p>
        </p:txBody>
      </p:sp>
    </p:spTree>
    <p:extLst>
      <p:ext uri="{BB962C8B-B14F-4D97-AF65-F5344CB8AC3E}">
        <p14:creationId xmlns:p14="http://schemas.microsoft.com/office/powerpoint/2010/main" val="3830609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10</a:t>
            </a:fld>
            <a:endParaRPr lang="zh-CN" altLang="en-US"/>
          </a:p>
        </p:txBody>
      </p:sp>
    </p:spTree>
    <p:extLst>
      <p:ext uri="{BB962C8B-B14F-4D97-AF65-F5344CB8AC3E}">
        <p14:creationId xmlns:p14="http://schemas.microsoft.com/office/powerpoint/2010/main" val="2289449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11</a:t>
            </a:fld>
            <a:endParaRPr lang="zh-CN" altLang="en-US"/>
          </a:p>
        </p:txBody>
      </p:sp>
    </p:spTree>
    <p:extLst>
      <p:ext uri="{BB962C8B-B14F-4D97-AF65-F5344CB8AC3E}">
        <p14:creationId xmlns:p14="http://schemas.microsoft.com/office/powerpoint/2010/main" val="298367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12</a:t>
            </a:fld>
            <a:endParaRPr lang="zh-CN" altLang="en-US"/>
          </a:p>
        </p:txBody>
      </p:sp>
    </p:spTree>
    <p:extLst>
      <p:ext uri="{BB962C8B-B14F-4D97-AF65-F5344CB8AC3E}">
        <p14:creationId xmlns:p14="http://schemas.microsoft.com/office/powerpoint/2010/main" val="3936459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13</a:t>
            </a:fld>
            <a:endParaRPr lang="zh-CN" altLang="en-US"/>
          </a:p>
        </p:txBody>
      </p:sp>
    </p:spTree>
    <p:extLst>
      <p:ext uri="{BB962C8B-B14F-4D97-AF65-F5344CB8AC3E}">
        <p14:creationId xmlns:p14="http://schemas.microsoft.com/office/powerpoint/2010/main" val="278488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14</a:t>
            </a:fld>
            <a:endParaRPr lang="zh-CN" altLang="en-US"/>
          </a:p>
        </p:txBody>
      </p:sp>
    </p:spTree>
    <p:extLst>
      <p:ext uri="{BB962C8B-B14F-4D97-AF65-F5344CB8AC3E}">
        <p14:creationId xmlns:p14="http://schemas.microsoft.com/office/powerpoint/2010/main" val="2853095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15</a:t>
            </a:fld>
            <a:endParaRPr lang="zh-CN" altLang="en-US"/>
          </a:p>
        </p:txBody>
      </p:sp>
    </p:spTree>
    <p:extLst>
      <p:ext uri="{BB962C8B-B14F-4D97-AF65-F5344CB8AC3E}">
        <p14:creationId xmlns:p14="http://schemas.microsoft.com/office/powerpoint/2010/main" val="242365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415057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226476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313378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25690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176569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1490661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165579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215837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a:prstGeom prst="rect">
            <a:avLst/>
          </a:prstGeo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4/11/2024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4/11/2024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10369550"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4/11/2024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4/11/2024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4/11/2024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a:prstGeom prst="rect">
            <a:avLst/>
          </a:prstGeo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4/11/2024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4/11/2024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4/11/2024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9000" b="-9000"/>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4/11/2024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userDrawn="1"/>
        </p:nvSpPr>
        <p:spPr bwMode="auto">
          <a:xfrm>
            <a:off x="0" y="587254"/>
            <a:ext cx="12192000" cy="0"/>
          </a:xfrm>
          <a:prstGeom prst="line">
            <a:avLst/>
          </a:prstGeom>
          <a:noFill/>
          <a:ln w="15875">
            <a:solidFill>
              <a:srgbClr val="A3ADB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700"/>
          </a:p>
        </p:txBody>
      </p:sp>
      <p:sp>
        <p:nvSpPr>
          <p:cNvPr id="2" name="文本框 1">
            <a:extLst>
              <a:ext uri="{FF2B5EF4-FFF2-40B4-BE49-F238E27FC236}">
                <a16:creationId xmlns:a16="http://schemas.microsoft.com/office/drawing/2014/main" id="{E7093A05-CAF1-69DA-80FF-1934A2045CE7}"/>
              </a:ext>
            </a:extLst>
          </p:cNvPr>
          <p:cNvSpPr txBox="1"/>
          <p:nvPr userDrawn="1"/>
        </p:nvSpPr>
        <p:spPr>
          <a:xfrm>
            <a:off x="197299" y="57946"/>
            <a:ext cx="2841390" cy="461665"/>
          </a:xfrm>
          <a:prstGeom prst="rect">
            <a:avLst/>
          </a:prstGeom>
          <a:noFill/>
        </p:spPr>
        <p:txBody>
          <a:bodyPr wrap="square" rtlCol="0">
            <a:spAutoFit/>
          </a:bodyPr>
          <a:lstStyle/>
          <a:p>
            <a:r>
              <a:rPr lang="en-US" altLang="zh-CN" sz="2400" b="1" dirty="0">
                <a:latin typeface="Amasis MT Pro Medium" panose="02040604050005020304" pitchFamily="18" charset="0"/>
              </a:rPr>
              <a:t>UZH</a:t>
            </a:r>
            <a:endParaRPr lang="zh-CN" altLang="en-US" sz="2400" b="1" dirty="0">
              <a:latin typeface="Amasis MT Pro Medium" panose="020406040500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3.mp4"/><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Where is a mobile map used in map-assisted pedestrian navigation?</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2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4/11/2024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10</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a:t>
            </a:r>
            <a:r>
              <a:rPr lang="en-US" altLang="zh-CN" sz="2000" u="sng" dirty="0">
                <a:solidFill>
                  <a:schemeClr val="accent1">
                    <a:lumMod val="75000"/>
                  </a:schemeClr>
                </a:solidFill>
              </a:rPr>
              <a:t> </a:t>
            </a:r>
            <a:r>
              <a:rPr lang="en-US" altLang="zh-CN" sz="2400" b="1" u="sng" dirty="0">
                <a:solidFill>
                  <a:srgbClr val="0C2E52"/>
                </a:solidFill>
              </a:rPr>
              <a:t>Display</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grpSp>
        <p:nvGrpSpPr>
          <p:cNvPr id="11" name="组合 10">
            <a:extLst>
              <a:ext uri="{FF2B5EF4-FFF2-40B4-BE49-F238E27FC236}">
                <a16:creationId xmlns:a16="http://schemas.microsoft.com/office/drawing/2014/main" id="{929C45A3-83E8-FE00-5F5E-2DD00FCBB7A9}"/>
              </a:ext>
            </a:extLst>
          </p:cNvPr>
          <p:cNvGrpSpPr/>
          <p:nvPr/>
        </p:nvGrpSpPr>
        <p:grpSpPr>
          <a:xfrm>
            <a:off x="2218584" y="1226521"/>
            <a:ext cx="8188391" cy="5122888"/>
            <a:chOff x="2218584" y="1182071"/>
            <a:chExt cx="8188391" cy="5122888"/>
          </a:xfrm>
        </p:grpSpPr>
        <p:pic>
          <p:nvPicPr>
            <p:cNvPr id="7" name="图片 6">
              <a:extLst>
                <a:ext uri="{FF2B5EF4-FFF2-40B4-BE49-F238E27FC236}">
                  <a16:creationId xmlns:a16="http://schemas.microsoft.com/office/drawing/2014/main" id="{965FCD2E-0F70-3413-B4C8-A12E698ABEF9}"/>
                </a:ext>
              </a:extLst>
            </p:cNvPr>
            <p:cNvPicPr>
              <a:picLocks noChangeAspect="1"/>
            </p:cNvPicPr>
            <p:nvPr/>
          </p:nvPicPr>
          <p:blipFill>
            <a:blip r:embed="rId3"/>
            <a:stretch>
              <a:fillRect/>
            </a:stretch>
          </p:blipFill>
          <p:spPr>
            <a:xfrm>
              <a:off x="2218584" y="1182071"/>
              <a:ext cx="8188391" cy="5122888"/>
            </a:xfrm>
            <a:prstGeom prst="rect">
              <a:avLst/>
            </a:prstGeom>
            <a:ln>
              <a:noFill/>
            </a:ln>
            <a:effectLst>
              <a:outerShdw blurRad="292100" dist="139700" dir="2700000" algn="tl" rotWithShape="0">
                <a:srgbClr val="333333">
                  <a:alpha val="19000"/>
                </a:srgbClr>
              </a:outerShdw>
            </a:effectLst>
          </p:spPr>
        </p:pic>
        <p:pic>
          <p:nvPicPr>
            <p:cNvPr id="9" name="图片 8" descr="图形用户界面, 文本&#10;&#10;中度可信度描述已自动生成">
              <a:extLst>
                <a:ext uri="{FF2B5EF4-FFF2-40B4-BE49-F238E27FC236}">
                  <a16:creationId xmlns:a16="http://schemas.microsoft.com/office/drawing/2014/main" id="{89DF9060-FB48-4094-AD0F-C889AB2C9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413" y="1182071"/>
              <a:ext cx="1206562" cy="615982"/>
            </a:xfrm>
            <a:prstGeom prst="rect">
              <a:avLst/>
            </a:prstGeom>
            <a:ln>
              <a:noFill/>
            </a:ln>
            <a:effectLst>
              <a:outerShdw blurRad="292100" dist="139700" dir="2700000" algn="tl" rotWithShape="0">
                <a:srgbClr val="333333">
                  <a:alpha val="19000"/>
                </a:srgbClr>
              </a:outerShdw>
            </a:effectLst>
          </p:spPr>
        </p:pic>
      </p:grpSp>
    </p:spTree>
    <p:extLst>
      <p:ext uri="{BB962C8B-B14F-4D97-AF65-F5344CB8AC3E}">
        <p14:creationId xmlns:p14="http://schemas.microsoft.com/office/powerpoint/2010/main" val="58604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11</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a:t>
            </a:r>
            <a:r>
              <a:rPr lang="en-US" altLang="zh-CN" sz="2000" u="sng" dirty="0">
                <a:solidFill>
                  <a:schemeClr val="accent1">
                    <a:lumMod val="75000"/>
                  </a:schemeClr>
                </a:solidFill>
              </a:rPr>
              <a:t> </a:t>
            </a:r>
            <a:r>
              <a:rPr lang="en-US" altLang="zh-CN" sz="2400" b="1" u="sng" dirty="0">
                <a:solidFill>
                  <a:srgbClr val="0C2E52"/>
                </a:solidFill>
              </a:rPr>
              <a:t>Display</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pic>
        <p:nvPicPr>
          <p:cNvPr id="20" name="图片 19">
            <a:extLst>
              <a:ext uri="{FF2B5EF4-FFF2-40B4-BE49-F238E27FC236}">
                <a16:creationId xmlns:a16="http://schemas.microsoft.com/office/drawing/2014/main" id="{F69CEC1B-3A61-B632-C7FB-65AA46378272}"/>
              </a:ext>
            </a:extLst>
          </p:cNvPr>
          <p:cNvPicPr>
            <a:picLocks noChangeAspect="1"/>
          </p:cNvPicPr>
          <p:nvPr/>
        </p:nvPicPr>
        <p:blipFill>
          <a:blip r:embed="rId3"/>
          <a:stretch>
            <a:fillRect/>
          </a:stretch>
        </p:blipFill>
        <p:spPr>
          <a:xfrm>
            <a:off x="1450122" y="1295131"/>
            <a:ext cx="9575609" cy="5122887"/>
          </a:xfrm>
          <a:prstGeom prst="rect">
            <a:avLst/>
          </a:prstGeom>
          <a:ln>
            <a:noFill/>
          </a:ln>
          <a:effectLst>
            <a:outerShdw blurRad="292100" dist="139700" dir="2700000" algn="tl" rotWithShape="0">
              <a:srgbClr val="333333">
                <a:alpha val="19000"/>
              </a:srgbClr>
            </a:outerShdw>
          </a:effectLst>
        </p:spPr>
      </p:pic>
    </p:spTree>
    <p:extLst>
      <p:ext uri="{BB962C8B-B14F-4D97-AF65-F5344CB8AC3E}">
        <p14:creationId xmlns:p14="http://schemas.microsoft.com/office/powerpoint/2010/main" val="34141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12</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a:t>
            </a:r>
            <a:r>
              <a:rPr lang="en-US" altLang="zh-CN" sz="2000" u="sng" dirty="0">
                <a:solidFill>
                  <a:schemeClr val="accent1">
                    <a:lumMod val="75000"/>
                  </a:schemeClr>
                </a:solidFill>
              </a:rPr>
              <a:t> </a:t>
            </a:r>
            <a:r>
              <a:rPr lang="en-US" altLang="zh-CN" sz="2400" b="1" u="sng" dirty="0">
                <a:solidFill>
                  <a:srgbClr val="0C2E52"/>
                </a:solidFill>
              </a:rPr>
              <a:t>Display(need to </a:t>
            </a:r>
            <a:r>
              <a:rPr lang="en-US" altLang="zh-CN" sz="2400" b="1" u="sng">
                <a:solidFill>
                  <a:srgbClr val="0C2E52"/>
                </a:solidFill>
              </a:rPr>
              <a:t>be adjusted </a:t>
            </a:r>
            <a:r>
              <a:rPr lang="en-US" altLang="zh-CN" sz="2400" b="1" u="sng" dirty="0">
                <a:solidFill>
                  <a:srgbClr val="0C2E52"/>
                </a:solidFill>
              </a:rPr>
              <a:t>later)</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pic>
        <p:nvPicPr>
          <p:cNvPr id="1026" name="Picture 2">
            <a:extLst>
              <a:ext uri="{FF2B5EF4-FFF2-40B4-BE49-F238E27FC236}">
                <a16:creationId xmlns:a16="http://schemas.microsoft.com/office/drawing/2014/main" id="{C2C192AD-C208-656B-0DB0-6CB14BF212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2962" y="1394045"/>
            <a:ext cx="6118043" cy="4586940"/>
          </a:xfrm>
          <a:prstGeom prst="rect">
            <a:avLst/>
          </a:prstGeom>
          <a:ln>
            <a:noFill/>
          </a:ln>
          <a:effectLst>
            <a:outerShdw blurRad="292100" dist="139700" dir="2700000" algn="tl" rotWithShape="0">
              <a:srgbClr val="333333">
                <a:alpha val="19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7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13</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 :</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687440" y="1527805"/>
            <a:ext cx="9478910" cy="434016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Choose trajectory features</a:t>
            </a:r>
          </a:p>
          <a:p>
            <a:pPr>
              <a:lnSpc>
                <a:spcPct val="150000"/>
              </a:lnSpc>
            </a:pPr>
            <a:r>
              <a:rPr lang="en-US" altLang="zh-CN" sz="1600" dirty="0"/>
              <a:t>E.g., length, number of turns, number of intersections, shortcut involvement, numbers of landmarks, etc.</a:t>
            </a:r>
          </a:p>
          <a:p>
            <a:pPr marL="285750" indent="-285750">
              <a:lnSpc>
                <a:spcPct val="150000"/>
              </a:lnSpc>
              <a:buFont typeface="Arial" panose="020B0604020202020204" pitchFamily="34" charset="0"/>
              <a:buChar char="•"/>
            </a:pPr>
            <a:r>
              <a:rPr lang="en-US" altLang="zh-CN" b="1" dirty="0"/>
              <a:t>Exploratory data analysis</a:t>
            </a:r>
          </a:p>
          <a:p>
            <a:pPr>
              <a:lnSpc>
                <a:spcPct val="150000"/>
              </a:lnSpc>
            </a:pPr>
            <a:r>
              <a:rPr lang="en-US" altLang="zh-CN" sz="1600" dirty="0"/>
              <a:t>To determine which features are worth further investigation and to identify any additional features that have not been discovered.</a:t>
            </a:r>
          </a:p>
          <a:p>
            <a:pPr marL="285750" indent="-285750">
              <a:lnSpc>
                <a:spcPct val="150000"/>
              </a:lnSpc>
              <a:buFont typeface="Arial" panose="020B0604020202020204" pitchFamily="34" charset="0"/>
              <a:buChar char="•"/>
            </a:pPr>
            <a:r>
              <a:rPr lang="en-US" altLang="zh-CN" b="1" dirty="0"/>
              <a:t>Clustering</a:t>
            </a:r>
          </a:p>
          <a:p>
            <a:pPr>
              <a:lnSpc>
                <a:spcPct val="150000"/>
              </a:lnSpc>
            </a:pPr>
            <a:r>
              <a:rPr lang="en-US" altLang="zh-CN" sz="1600" dirty="0"/>
              <a:t>Cluster trajectories based on the identified features.</a:t>
            </a:r>
          </a:p>
          <a:p>
            <a:pPr marL="285750" indent="-285750">
              <a:lnSpc>
                <a:spcPct val="150000"/>
              </a:lnSpc>
              <a:buFont typeface="Arial" panose="020B0604020202020204" pitchFamily="34" charset="0"/>
              <a:buChar char="•"/>
            </a:pPr>
            <a:r>
              <a:rPr lang="en-US" altLang="zh-CN" b="1" dirty="0"/>
              <a:t>Comparative analysis</a:t>
            </a:r>
          </a:p>
          <a:p>
            <a:pPr>
              <a:lnSpc>
                <a:spcPct val="150000"/>
              </a:lnSpc>
            </a:pPr>
            <a:r>
              <a:rPr lang="en-US" altLang="zh-CN" sz="1600" dirty="0"/>
              <a:t>Perform comparative analysis of map-checking behavior across trajectories with different features.</a:t>
            </a:r>
          </a:p>
          <a:p>
            <a:pPr marL="285750" indent="-285750">
              <a:lnSpc>
                <a:spcPct val="150000"/>
              </a:lnSpc>
              <a:buFont typeface="Arial" panose="020B0604020202020204" pitchFamily="34" charset="0"/>
              <a:buChar char="•"/>
            </a:pPr>
            <a:r>
              <a:rPr lang="en-US" altLang="zh-CN" b="1" dirty="0"/>
              <a:t>Iterative refinement</a:t>
            </a:r>
          </a:p>
          <a:p>
            <a:pPr>
              <a:lnSpc>
                <a:spcPct val="150000"/>
              </a:lnSpc>
            </a:pPr>
            <a:r>
              <a:rPr lang="en-US" altLang="zh-CN" sz="1600" dirty="0"/>
              <a:t>Iterate on analysis approach based on initial findings and feedback.</a:t>
            </a: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spTree>
    <p:extLst>
      <p:ext uri="{BB962C8B-B14F-4D97-AF65-F5344CB8AC3E}">
        <p14:creationId xmlns:p14="http://schemas.microsoft.com/office/powerpoint/2010/main" val="2200248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2957896047"/>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4/11/2024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14</a:t>
            </a:fld>
            <a:endParaRPr lang="en-US"/>
          </a:p>
        </p:txBody>
      </p:sp>
      <p:grpSp>
        <p:nvGrpSpPr>
          <p:cNvPr id="3" name="组合 2">
            <a:extLst>
              <a:ext uri="{FF2B5EF4-FFF2-40B4-BE49-F238E27FC236}">
                <a16:creationId xmlns:a16="http://schemas.microsoft.com/office/drawing/2014/main" id="{26910626-7E8E-6901-7E2C-97907F82B788}"/>
              </a:ext>
            </a:extLst>
          </p:cNvPr>
          <p:cNvGrpSpPr/>
          <p:nvPr/>
        </p:nvGrpSpPr>
        <p:grpSpPr>
          <a:xfrm>
            <a:off x="7841414" y="-25926"/>
            <a:ext cx="4329385" cy="534358"/>
            <a:chOff x="7841414" y="-25926"/>
            <a:chExt cx="4329385" cy="534358"/>
          </a:xfrm>
        </p:grpSpPr>
        <p:sp>
          <p:nvSpPr>
            <p:cNvPr id="5" name="矩形: 圆角 4">
              <a:extLst>
                <a:ext uri="{FF2B5EF4-FFF2-40B4-BE49-F238E27FC236}">
                  <a16:creationId xmlns:a16="http://schemas.microsoft.com/office/drawing/2014/main" id="{FF0BEBC3-8B37-4876-A6A3-BF49FACC0F74}"/>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 name="任意多边形: 形状 5">
              <a:extLst>
                <a:ext uri="{FF2B5EF4-FFF2-40B4-BE49-F238E27FC236}">
                  <a16:creationId xmlns:a16="http://schemas.microsoft.com/office/drawing/2014/main" id="{24F64073-2716-4C45-80B3-13662842F654}"/>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7" name="矩形: 圆角 6">
              <a:extLst>
                <a:ext uri="{FF2B5EF4-FFF2-40B4-BE49-F238E27FC236}">
                  <a16:creationId xmlns:a16="http://schemas.microsoft.com/office/drawing/2014/main" id="{C5FC99B4-A5D4-35C6-8F90-3CF372E865F8}"/>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 name="任意多边形: 形状 7">
              <a:extLst>
                <a:ext uri="{FF2B5EF4-FFF2-40B4-BE49-F238E27FC236}">
                  <a16:creationId xmlns:a16="http://schemas.microsoft.com/office/drawing/2014/main" id="{5E90B166-C9D4-8314-A264-3089BD87A14D}"/>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9" name="矩形: 圆角 8">
              <a:extLst>
                <a:ext uri="{FF2B5EF4-FFF2-40B4-BE49-F238E27FC236}">
                  <a16:creationId xmlns:a16="http://schemas.microsoft.com/office/drawing/2014/main" id="{A93CC438-D190-BC12-4B1D-73AA64F287EE}"/>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C32F39C7-852C-A117-16D7-E1FC4BE58EE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1" name="矩形: 圆角 10">
              <a:extLst>
                <a:ext uri="{FF2B5EF4-FFF2-40B4-BE49-F238E27FC236}">
                  <a16:creationId xmlns:a16="http://schemas.microsoft.com/office/drawing/2014/main" id="{DF4620FB-AD68-7058-61CB-43705D6C1094}"/>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8A2235EB-F61C-EB26-34DA-D8DF642A3513}"/>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Method</a:t>
              </a:r>
            </a:p>
          </p:txBody>
        </p:sp>
        <p:sp>
          <p:nvSpPr>
            <p:cNvPr id="13" name="矩形: 圆角 12">
              <a:extLst>
                <a:ext uri="{FF2B5EF4-FFF2-40B4-BE49-F238E27FC236}">
                  <a16:creationId xmlns:a16="http://schemas.microsoft.com/office/drawing/2014/main" id="{CB8F4D8C-0E21-A076-2D84-953934CC32E2}"/>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C5B7D918-946B-7936-656B-19851ED7899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Timeline</a:t>
              </a:r>
            </a:p>
          </p:txBody>
        </p:sp>
      </p:grpSp>
    </p:spTree>
    <p:extLst>
      <p:ext uri="{BB962C8B-B14F-4D97-AF65-F5344CB8AC3E}">
        <p14:creationId xmlns:p14="http://schemas.microsoft.com/office/powerpoint/2010/main" val="59007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4/11/2024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15</a:t>
            </a:fld>
            <a:endParaRPr lang="en-US"/>
          </a:p>
        </p:txBody>
      </p:sp>
      <p:pic>
        <p:nvPicPr>
          <p:cNvPr id="20" name="图片 19" descr="图示&#10;&#10;描述已自动生成">
            <a:extLst>
              <a:ext uri="{FF2B5EF4-FFF2-40B4-BE49-F238E27FC236}">
                <a16:creationId xmlns:a16="http://schemas.microsoft.com/office/drawing/2014/main" id="{2477A531-1194-E527-EE3D-0584E99B3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1" name="矩形 20">
            <a:extLst>
              <a:ext uri="{FF2B5EF4-FFF2-40B4-BE49-F238E27FC236}">
                <a16:creationId xmlns:a16="http://schemas.microsoft.com/office/drawing/2014/main" id="{BB45F9C6-7E3F-15BB-7D78-9F5C6C581544}"/>
              </a:ext>
            </a:extLst>
          </p:cNvPr>
          <p:cNvSpPr/>
          <p:nvPr/>
        </p:nvSpPr>
        <p:spPr>
          <a:xfrm>
            <a:off x="0" y="0"/>
            <a:ext cx="12192000" cy="6858000"/>
          </a:xfrm>
          <a:prstGeom prst="rect">
            <a:avLst/>
          </a:prstGeom>
          <a:solidFill>
            <a:schemeClr val="bg1">
              <a:lumMod val="50000"/>
              <a:alpha val="63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350427E-0D55-639D-6F8F-B900D1CC6B4D}"/>
              </a:ext>
            </a:extLst>
          </p:cNvPr>
          <p:cNvSpPr txBox="1"/>
          <p:nvPr/>
        </p:nvSpPr>
        <p:spPr>
          <a:xfrm>
            <a:off x="2619375" y="3013500"/>
            <a:ext cx="6953250" cy="830997"/>
          </a:xfrm>
          <a:prstGeom prst="rect">
            <a:avLst/>
          </a:prstGeom>
          <a:solidFill>
            <a:schemeClr val="tx1">
              <a:alpha val="21000"/>
            </a:schemeClr>
          </a:solidFill>
        </p:spPr>
        <p:txBody>
          <a:bodyPr wrap="square" rtlCol="0">
            <a:spAutoFit/>
          </a:bodyPr>
          <a:lstStyle/>
          <a:p>
            <a:r>
              <a:rPr lang="en-US" altLang="zh-CN" sz="4800" dirty="0">
                <a:solidFill>
                  <a:schemeClr val="bg1"/>
                </a:solidFill>
                <a:latin typeface="Bahnschrift Light" panose="020B0502040204020203" pitchFamily="34" charset="0"/>
              </a:rPr>
              <a:t>Thank you very much!</a:t>
            </a:r>
            <a:endParaRPr lang="zh-CN" altLang="en-US" sz="4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49546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3EB8A7F-D481-7EE0-358C-EA293681797E}"/>
              </a:ext>
            </a:extLst>
          </p:cNvPr>
          <p:cNvGrpSpPr/>
          <p:nvPr/>
        </p:nvGrpSpPr>
        <p:grpSpPr>
          <a:xfrm>
            <a:off x="7841414" y="-25926"/>
            <a:ext cx="4329385" cy="534358"/>
            <a:chOff x="7841414" y="-25926"/>
            <a:chExt cx="4329385" cy="534358"/>
          </a:xfrm>
        </p:grpSpPr>
        <p:sp>
          <p:nvSpPr>
            <p:cNvPr id="8" name="矩形: 圆角 7">
              <a:extLst>
                <a:ext uri="{FF2B5EF4-FFF2-40B4-BE49-F238E27FC236}">
                  <a16:creationId xmlns:a16="http://schemas.microsoft.com/office/drawing/2014/main" id="{82E7A85E-B51A-37D1-0304-266304DD5188}"/>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9" name="任意多边形: 形状 8">
              <a:extLst>
                <a:ext uri="{FF2B5EF4-FFF2-40B4-BE49-F238E27FC236}">
                  <a16:creationId xmlns:a16="http://schemas.microsoft.com/office/drawing/2014/main" id="{829108D5-22B6-13A0-1BAF-AFFCDAF3B9EC}"/>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1" name="矩形: 圆角 10">
              <a:extLst>
                <a:ext uri="{FF2B5EF4-FFF2-40B4-BE49-F238E27FC236}">
                  <a16:creationId xmlns:a16="http://schemas.microsoft.com/office/drawing/2014/main" id="{01F18D8A-0009-0EAF-4EC9-37D52464769B}"/>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5DB35487-81C5-03BC-906C-EFF10BE59E4F}"/>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3" name="矩形: 圆角 12">
              <a:extLst>
                <a:ext uri="{FF2B5EF4-FFF2-40B4-BE49-F238E27FC236}">
                  <a16:creationId xmlns:a16="http://schemas.microsoft.com/office/drawing/2014/main" id="{2AF24BAB-3ABF-392B-398F-449F0A3C16C4}"/>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5" name="任意多边形: 形状 14">
              <a:extLst>
                <a:ext uri="{FF2B5EF4-FFF2-40B4-BE49-F238E27FC236}">
                  <a16:creationId xmlns:a16="http://schemas.microsoft.com/office/drawing/2014/main" id="{6B141E3E-53E9-4050-4EE8-9C7BB1040A6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4FB70EC8-7FAC-8B6D-4392-A3BE8BCAC3A1}"/>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9" name="任意多边形: 形状 18">
              <a:extLst>
                <a:ext uri="{FF2B5EF4-FFF2-40B4-BE49-F238E27FC236}">
                  <a16:creationId xmlns:a16="http://schemas.microsoft.com/office/drawing/2014/main" id="{9C9E0CE8-B6AE-5341-FA13-2CB9201F2610}"/>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21" name="矩形: 圆角 20">
              <a:extLst>
                <a:ext uri="{FF2B5EF4-FFF2-40B4-BE49-F238E27FC236}">
                  <a16:creationId xmlns:a16="http://schemas.microsoft.com/office/drawing/2014/main" id="{D610F30A-01CE-C0B7-4916-4301A9BBFC17}"/>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3" name="任意多边形: 形状 22">
              <a:extLst>
                <a:ext uri="{FF2B5EF4-FFF2-40B4-BE49-F238E27FC236}">
                  <a16:creationId xmlns:a16="http://schemas.microsoft.com/office/drawing/2014/main" id="{14E4FF72-43C8-D98B-E96E-46268EE4A200}"/>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
        <p:nvSpPr>
          <p:cNvPr id="2" name="文本框 1">
            <a:extLst>
              <a:ext uri="{FF2B5EF4-FFF2-40B4-BE49-F238E27FC236}">
                <a16:creationId xmlns:a16="http://schemas.microsoft.com/office/drawing/2014/main" id="{A95023CC-56DF-48AF-1100-0026F6C90A5A}"/>
              </a:ext>
            </a:extLst>
          </p:cNvPr>
          <p:cNvSpPr txBox="1"/>
          <p:nvPr/>
        </p:nvSpPr>
        <p:spPr>
          <a:xfrm>
            <a:off x="1564913" y="2504808"/>
            <a:ext cx="9363238" cy="1384995"/>
          </a:xfrm>
          <a:prstGeom prst="rect">
            <a:avLst/>
          </a:prstGeom>
          <a:noFill/>
        </p:spPr>
        <p:txBody>
          <a:bodyPr wrap="square" rtlCol="0">
            <a:spAutoFit/>
          </a:bodyPr>
          <a:lstStyle/>
          <a:p>
            <a:r>
              <a:rPr lang="en-US" altLang="zh-CN" sz="2800" b="0" i="0" dirty="0">
                <a:solidFill>
                  <a:srgbClr val="0D0D0D"/>
                </a:solidFill>
                <a:effectLst/>
                <a:latin typeface="+mj-lt"/>
              </a:rPr>
              <a:t>When using a mobile map to navigate to a new place, where do you need to unlock the phone screen and check the map?</a:t>
            </a:r>
            <a:endParaRPr lang="zh-CN" altLang="en-US" sz="2800" dirty="0"/>
          </a:p>
        </p:txBody>
      </p:sp>
    </p:spTree>
    <p:extLst>
      <p:ext uri="{BB962C8B-B14F-4D97-AF65-F5344CB8AC3E}">
        <p14:creationId xmlns:p14="http://schemas.microsoft.com/office/powerpoint/2010/main" val="425240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3</a:t>
            </a:fld>
            <a:endParaRPr lang="en-US"/>
          </a:p>
        </p:txBody>
      </p:sp>
      <p:grpSp>
        <p:nvGrpSpPr>
          <p:cNvPr id="2" name="组合 1">
            <a:extLst>
              <a:ext uri="{FF2B5EF4-FFF2-40B4-BE49-F238E27FC236}">
                <a16:creationId xmlns:a16="http://schemas.microsoft.com/office/drawing/2014/main" id="{418F8E0A-CCE3-0590-EEA9-C7D7E5E04E26}"/>
              </a:ext>
            </a:extLst>
          </p:cNvPr>
          <p:cNvGrpSpPr/>
          <p:nvPr/>
        </p:nvGrpSpPr>
        <p:grpSpPr>
          <a:xfrm>
            <a:off x="7841414" y="-25926"/>
            <a:ext cx="4329385" cy="534358"/>
            <a:chOff x="7841414" y="-25926"/>
            <a:chExt cx="4329385" cy="534358"/>
          </a:xfrm>
        </p:grpSpPr>
        <p:sp>
          <p:nvSpPr>
            <p:cNvPr id="4" name="矩形: 圆角 3">
              <a:extLst>
                <a:ext uri="{FF2B5EF4-FFF2-40B4-BE49-F238E27FC236}">
                  <a16:creationId xmlns:a16="http://schemas.microsoft.com/office/drawing/2014/main" id="{5DB53568-9BD7-1CE9-5744-3A304B195013}"/>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 name="任意多边形: 形状 5">
              <a:extLst>
                <a:ext uri="{FF2B5EF4-FFF2-40B4-BE49-F238E27FC236}">
                  <a16:creationId xmlns:a16="http://schemas.microsoft.com/office/drawing/2014/main" id="{75276CFB-26DD-AAC3-69A6-C5F2B157C4B8}"/>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7" name="矩形: 圆角 6">
              <a:extLst>
                <a:ext uri="{FF2B5EF4-FFF2-40B4-BE49-F238E27FC236}">
                  <a16:creationId xmlns:a16="http://schemas.microsoft.com/office/drawing/2014/main" id="{02E32649-5ABE-0730-3B1F-43E2B3FCADC5}"/>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 name="任意多边形: 形状 7">
              <a:extLst>
                <a:ext uri="{FF2B5EF4-FFF2-40B4-BE49-F238E27FC236}">
                  <a16:creationId xmlns:a16="http://schemas.microsoft.com/office/drawing/2014/main" id="{1727096D-6EB1-858A-190D-22890F032F45}"/>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9" name="矩形: 圆角 8">
              <a:extLst>
                <a:ext uri="{FF2B5EF4-FFF2-40B4-BE49-F238E27FC236}">
                  <a16:creationId xmlns:a16="http://schemas.microsoft.com/office/drawing/2014/main" id="{4070B073-9767-4B7A-1E42-59FDB3A9AD47}"/>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33D1DB25-ABF0-71DE-F06D-923756A5580D}"/>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1" name="矩形: 圆角 10">
              <a:extLst>
                <a:ext uri="{FF2B5EF4-FFF2-40B4-BE49-F238E27FC236}">
                  <a16:creationId xmlns:a16="http://schemas.microsoft.com/office/drawing/2014/main" id="{51D76A31-8DB3-9F46-E50B-619DC8E2082C}"/>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6F32B0A7-39D8-54CF-F81C-AADC4FA75CCA}"/>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13" name="矩形: 圆角 12">
              <a:extLst>
                <a:ext uri="{FF2B5EF4-FFF2-40B4-BE49-F238E27FC236}">
                  <a16:creationId xmlns:a16="http://schemas.microsoft.com/office/drawing/2014/main" id="{FCDBC352-2B4E-5668-7D58-C1D954357914}"/>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ECEA50E2-0908-EDC0-198C-A5E87641643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18" name="文本框 17">
            <a:extLst>
              <a:ext uri="{FF2B5EF4-FFF2-40B4-BE49-F238E27FC236}">
                <a16:creationId xmlns:a16="http://schemas.microsoft.com/office/drawing/2014/main" id="{2B283A44-9FB0-20BB-BBA6-E7DAE39A1C46}"/>
              </a:ext>
            </a:extLst>
          </p:cNvPr>
          <p:cNvSpPr txBox="1"/>
          <p:nvPr/>
        </p:nvSpPr>
        <p:spPr>
          <a:xfrm>
            <a:off x="1534583" y="1850229"/>
            <a:ext cx="8394700" cy="3785652"/>
          </a:xfrm>
          <a:prstGeom prst="rect">
            <a:avLst/>
          </a:prstGeom>
          <a:noFill/>
        </p:spPr>
        <p:txBody>
          <a:bodyPr wrap="square">
            <a:spAutoFit/>
          </a:bodyPr>
          <a:lstStyle/>
          <a:p>
            <a:r>
              <a:rPr lang="en-US" altLang="zh-CN" sz="2400" b="1" u="sng" dirty="0">
                <a:solidFill>
                  <a:srgbClr val="0C2E52"/>
                </a:solidFill>
              </a:rPr>
              <a:t>Related research:  motivations behind checking map</a:t>
            </a:r>
          </a:p>
          <a:p>
            <a:endParaRPr lang="en-US" altLang="zh-CN" sz="2400" dirty="0"/>
          </a:p>
          <a:p>
            <a:r>
              <a:rPr lang="en-US" altLang="zh-CN" sz="2400" dirty="0"/>
              <a:t>Wayfinding behavioral actions are those linked to</a:t>
            </a:r>
          </a:p>
          <a:p>
            <a:endParaRPr lang="en-US" altLang="zh-CN" sz="2400" dirty="0"/>
          </a:p>
          <a:p>
            <a:pPr marL="342900" indent="-342900">
              <a:buFont typeface="Arial" panose="020B0604020202020204" pitchFamily="34" charset="0"/>
              <a:buChar char="•"/>
            </a:pPr>
            <a:r>
              <a:rPr lang="en-US" altLang="zh-CN" sz="2400" b="1" i="1" dirty="0"/>
              <a:t>orientation, </a:t>
            </a:r>
          </a:p>
          <a:p>
            <a:pPr marL="342900" indent="-342900">
              <a:buFont typeface="Arial" panose="020B0604020202020204" pitchFamily="34" charset="0"/>
              <a:buChar char="•"/>
            </a:pPr>
            <a:r>
              <a:rPr lang="en-US" altLang="zh-CN" sz="2400" b="1" i="1" dirty="0"/>
              <a:t>route decision, </a:t>
            </a:r>
          </a:p>
          <a:p>
            <a:pPr marL="342900" indent="-342900">
              <a:buFont typeface="Arial" panose="020B0604020202020204" pitchFamily="34" charset="0"/>
              <a:buChar char="•"/>
            </a:pPr>
            <a:r>
              <a:rPr lang="en-US" altLang="zh-CN" sz="2400" b="1" i="1" dirty="0"/>
              <a:t>route monitoring, </a:t>
            </a:r>
          </a:p>
          <a:p>
            <a:pPr marL="342900" indent="-342900">
              <a:buFont typeface="Arial" panose="020B0604020202020204" pitchFamily="34" charset="0"/>
              <a:buChar char="•"/>
            </a:pPr>
            <a:r>
              <a:rPr lang="en-US" altLang="zh-CN" sz="2400" b="1" i="1" dirty="0"/>
              <a:t>destination recognition</a:t>
            </a:r>
          </a:p>
          <a:p>
            <a:pPr marL="342900" indent="-342900">
              <a:buFont typeface="Arial" panose="020B0604020202020204" pitchFamily="34" charset="0"/>
              <a:buChar char="•"/>
            </a:pPr>
            <a:endParaRPr lang="en-US" altLang="zh-CN" sz="2400" i="1" dirty="0"/>
          </a:p>
          <a:p>
            <a:r>
              <a:rPr lang="en-US" altLang="zh-CN" sz="2400" dirty="0"/>
              <a:t>(</a:t>
            </a:r>
            <a:r>
              <a:rPr lang="en-US" altLang="zh-CN" sz="2400" dirty="0" err="1"/>
              <a:t>Carpman</a:t>
            </a:r>
            <a:r>
              <a:rPr lang="en-US" altLang="zh-CN" sz="2400" dirty="0"/>
              <a:t> &amp; Grant, 2002) </a:t>
            </a:r>
            <a:endParaRPr lang="zh-CN" altLang="en-US" sz="2400" dirty="0"/>
          </a:p>
        </p:txBody>
      </p:sp>
      <p:sp>
        <p:nvSpPr>
          <p:cNvPr id="15" name="文本框 14">
            <a:extLst>
              <a:ext uri="{FF2B5EF4-FFF2-40B4-BE49-F238E27FC236}">
                <a16:creationId xmlns:a16="http://schemas.microsoft.com/office/drawing/2014/main" id="{3902F0E9-4016-93AF-52C6-B3FBDA7E8F3C}"/>
              </a:ext>
            </a:extLst>
          </p:cNvPr>
          <p:cNvSpPr txBox="1"/>
          <p:nvPr/>
        </p:nvSpPr>
        <p:spPr>
          <a:xfrm>
            <a:off x="1534583" y="1222119"/>
            <a:ext cx="9487312" cy="369332"/>
          </a:xfrm>
          <a:prstGeom prst="rect">
            <a:avLst/>
          </a:prstGeom>
          <a:noFill/>
        </p:spPr>
        <p:txBody>
          <a:bodyPr wrap="square">
            <a:spAutoFit/>
          </a:bodyPr>
          <a:lstStyle/>
          <a:p>
            <a:r>
              <a:rPr lang="en-US" altLang="zh-CN" dirty="0">
                <a:solidFill>
                  <a:srgbClr val="0C2E52"/>
                </a:solidFill>
              </a:rPr>
              <a:t>To understand where people check the map, we need to know why people check the map.</a:t>
            </a:r>
          </a:p>
        </p:txBody>
      </p:sp>
      <p:pic>
        <p:nvPicPr>
          <p:cNvPr id="19" name="图形 18" descr="问号 纯色填充">
            <a:extLst>
              <a:ext uri="{FF2B5EF4-FFF2-40B4-BE49-F238E27FC236}">
                <a16:creationId xmlns:a16="http://schemas.microsoft.com/office/drawing/2014/main" id="{C3A10DFA-6AB6-8EF3-C0C6-54E4C8E1D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225" y="1183944"/>
            <a:ext cx="466049" cy="466049"/>
          </a:xfrm>
          <a:prstGeom prst="rect">
            <a:avLst/>
          </a:prstGeom>
        </p:spPr>
      </p:pic>
    </p:spTree>
    <p:extLst>
      <p:ext uri="{BB962C8B-B14F-4D97-AF65-F5344CB8AC3E}">
        <p14:creationId xmlns:p14="http://schemas.microsoft.com/office/powerpoint/2010/main" val="24312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5" name="文本框 34">
            <a:extLst>
              <a:ext uri="{FF2B5EF4-FFF2-40B4-BE49-F238E27FC236}">
                <a16:creationId xmlns:a16="http://schemas.microsoft.com/office/drawing/2014/main" id="{45206440-8711-5BFB-82AC-D500B3969EFD}"/>
              </a:ext>
            </a:extLst>
          </p:cNvPr>
          <p:cNvSpPr txBox="1"/>
          <p:nvPr/>
        </p:nvSpPr>
        <p:spPr>
          <a:xfrm>
            <a:off x="1485562" y="2147917"/>
            <a:ext cx="9381067" cy="2677656"/>
          </a:xfrm>
          <a:prstGeom prst="rect">
            <a:avLst/>
          </a:prstGeom>
          <a:noFill/>
        </p:spPr>
        <p:txBody>
          <a:bodyPr wrap="square">
            <a:spAutoFit/>
          </a:bodyPr>
          <a:lstStyle/>
          <a:p>
            <a:r>
              <a:rPr lang="en-US" altLang="zh-CN" sz="2400" b="1" u="sng" dirty="0">
                <a:solidFill>
                  <a:srgbClr val="0C2E52"/>
                </a:solidFill>
              </a:rPr>
              <a:t>Related research: decision making during navigation  </a:t>
            </a:r>
          </a:p>
          <a:p>
            <a:endParaRPr lang="en-US" altLang="zh-CN" sz="2400" dirty="0"/>
          </a:p>
          <a:p>
            <a:r>
              <a:rPr lang="en-US" altLang="zh-CN" sz="2400" dirty="0"/>
              <a:t>Pedestrians tend to make decisions </a:t>
            </a:r>
            <a:r>
              <a:rPr lang="en-US" altLang="zh-CN" sz="2400" b="1" dirty="0"/>
              <a:t>before</a:t>
            </a:r>
            <a:r>
              <a:rPr lang="en-US" altLang="zh-CN" sz="2400" dirty="0"/>
              <a:t> reaching intersections.</a:t>
            </a:r>
          </a:p>
          <a:p>
            <a:endParaRPr lang="en-US" altLang="zh-CN" sz="2400" dirty="0"/>
          </a:p>
          <a:p>
            <a:r>
              <a:rPr lang="en-US" altLang="zh-CN" sz="2400" dirty="0"/>
              <a:t>People with </a:t>
            </a:r>
            <a:r>
              <a:rPr lang="en-US" altLang="zh-CN" sz="2400" b="1" dirty="0"/>
              <a:t>higher</a:t>
            </a:r>
            <a:r>
              <a:rPr lang="en-US" altLang="zh-CN" sz="2400" dirty="0"/>
              <a:t> spatial ability, </a:t>
            </a:r>
            <a:r>
              <a:rPr lang="en-US" altLang="zh-CN" sz="2400" b="1" dirty="0"/>
              <a:t>earlier</a:t>
            </a:r>
            <a:r>
              <a:rPr lang="en-US" altLang="zh-CN" sz="2400" dirty="0"/>
              <a:t> to make decisions.</a:t>
            </a:r>
          </a:p>
          <a:p>
            <a:endParaRPr lang="en-US" altLang="zh-CN" sz="2400" i="1" dirty="0"/>
          </a:p>
          <a:p>
            <a:r>
              <a:rPr lang="en-US" altLang="zh-CN" sz="2400" dirty="0"/>
              <a:t>(</a:t>
            </a:r>
            <a:r>
              <a:rPr lang="en-US" altLang="zh-CN" sz="2400" b="0" i="0" dirty="0" err="1">
                <a:solidFill>
                  <a:srgbClr val="222222"/>
                </a:solidFill>
                <a:effectLst/>
                <a:latin typeface="Arial" panose="020B0604020202020204" pitchFamily="34" charset="0"/>
              </a:rPr>
              <a:t>Brunyé</a:t>
            </a:r>
            <a:r>
              <a:rPr lang="en-US" altLang="zh-CN" sz="2400" b="0" i="0" dirty="0">
                <a:solidFill>
                  <a:srgbClr val="222222"/>
                </a:solidFill>
                <a:effectLst/>
                <a:latin typeface="Arial" panose="020B0604020202020204" pitchFamily="34" charset="0"/>
              </a:rPr>
              <a:t> </a:t>
            </a:r>
            <a:r>
              <a:rPr lang="en-US" altLang="zh-CN" sz="2400" dirty="0"/>
              <a:t>et al., 2018)</a:t>
            </a:r>
            <a:endParaRPr lang="zh-CN" altLang="en-US" sz="2400" dirty="0"/>
          </a:p>
        </p:txBody>
      </p:sp>
      <p:sp>
        <p:nvSpPr>
          <p:cNvPr id="2" name="文本框 1">
            <a:extLst>
              <a:ext uri="{FF2B5EF4-FFF2-40B4-BE49-F238E27FC236}">
                <a16:creationId xmlns:a16="http://schemas.microsoft.com/office/drawing/2014/main" id="{6E2FE6D5-69D6-CA9A-4D59-61D5CBB5AFDF}"/>
              </a:ext>
            </a:extLst>
          </p:cNvPr>
          <p:cNvSpPr txBox="1"/>
          <p:nvPr/>
        </p:nvSpPr>
        <p:spPr>
          <a:xfrm>
            <a:off x="1595951" y="1219726"/>
            <a:ext cx="10082593" cy="369332"/>
          </a:xfrm>
          <a:prstGeom prst="rect">
            <a:avLst/>
          </a:prstGeom>
          <a:noFill/>
        </p:spPr>
        <p:txBody>
          <a:bodyPr wrap="square">
            <a:spAutoFit/>
          </a:bodyPr>
          <a:lstStyle/>
          <a:p>
            <a:r>
              <a:rPr lang="en-US" altLang="zh-CN" dirty="0">
                <a:solidFill>
                  <a:srgbClr val="0C2E52"/>
                </a:solidFill>
              </a:rPr>
              <a:t>Checking map assists people in making decision during navigation.</a:t>
            </a:r>
          </a:p>
        </p:txBody>
      </p:sp>
      <p:pic>
        <p:nvPicPr>
          <p:cNvPr id="13" name="图形 12" descr="意见 轮廓">
            <a:extLst>
              <a:ext uri="{FF2B5EF4-FFF2-40B4-BE49-F238E27FC236}">
                <a16:creationId xmlns:a16="http://schemas.microsoft.com/office/drawing/2014/main" id="{776EACB0-D10B-4537-9499-21CCD5C217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193" y="1073176"/>
            <a:ext cx="662432" cy="662432"/>
          </a:xfrm>
          <a:prstGeom prst="rect">
            <a:avLst/>
          </a:prstGeom>
        </p:spPr>
      </p:pic>
    </p:spTree>
    <p:extLst>
      <p:ext uri="{BB962C8B-B14F-4D97-AF65-F5344CB8AC3E}">
        <p14:creationId xmlns:p14="http://schemas.microsoft.com/office/powerpoint/2010/main" val="42612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9" name="文本框 8">
            <a:extLst>
              <a:ext uri="{FF2B5EF4-FFF2-40B4-BE49-F238E27FC236}">
                <a16:creationId xmlns:a16="http://schemas.microsoft.com/office/drawing/2014/main" id="{1A391A8B-B866-9E39-FC50-82F921CA84B1}"/>
              </a:ext>
            </a:extLst>
          </p:cNvPr>
          <p:cNvSpPr txBox="1"/>
          <p:nvPr/>
        </p:nvSpPr>
        <p:spPr>
          <a:xfrm>
            <a:off x="1753666" y="3123060"/>
            <a:ext cx="1392767" cy="646331"/>
          </a:xfrm>
          <a:prstGeom prst="rect">
            <a:avLst/>
          </a:prstGeom>
          <a:noFill/>
        </p:spPr>
        <p:txBody>
          <a:bodyPr wrap="square">
            <a:spAutoFit/>
          </a:bodyPr>
          <a:lstStyle/>
          <a:p>
            <a:r>
              <a:rPr lang="en-US" altLang="zh-CN" sz="1800" dirty="0">
                <a:solidFill>
                  <a:srgbClr val="000000"/>
                </a:solidFill>
                <a:effectLst/>
                <a:latin typeface="LMRoman12-Regular"/>
              </a:rPr>
              <a:t>constant </a:t>
            </a:r>
            <a:endParaRPr lang="en-US" altLang="zh-CN" dirty="0"/>
          </a:p>
          <a:p>
            <a:r>
              <a:rPr lang="en-US" altLang="zh-CN" sz="1800" dirty="0">
                <a:solidFill>
                  <a:srgbClr val="000000"/>
                </a:solidFill>
                <a:effectLst/>
                <a:latin typeface="LMRoman12-Regular"/>
              </a:rPr>
              <a:t>support</a:t>
            </a:r>
            <a:endParaRPr lang="zh-CN" altLang="en-US" dirty="0"/>
          </a:p>
        </p:txBody>
      </p:sp>
      <p:sp>
        <p:nvSpPr>
          <p:cNvPr id="11" name="文本框 10">
            <a:extLst>
              <a:ext uri="{FF2B5EF4-FFF2-40B4-BE49-F238E27FC236}">
                <a16:creationId xmlns:a16="http://schemas.microsoft.com/office/drawing/2014/main" id="{0EE37533-FA94-CFC2-5457-1A542DE3F504}"/>
              </a:ext>
            </a:extLst>
          </p:cNvPr>
          <p:cNvSpPr txBox="1"/>
          <p:nvPr/>
        </p:nvSpPr>
        <p:spPr>
          <a:xfrm>
            <a:off x="6323609" y="3144369"/>
            <a:ext cx="2015067" cy="646331"/>
          </a:xfrm>
          <a:prstGeom prst="rect">
            <a:avLst/>
          </a:prstGeom>
          <a:noFill/>
        </p:spPr>
        <p:txBody>
          <a:bodyPr wrap="square">
            <a:spAutoFit/>
          </a:bodyPr>
          <a:lstStyle/>
          <a:p>
            <a:r>
              <a:rPr lang="en-US" altLang="zh-CN" b="0" i="0" dirty="0">
                <a:solidFill>
                  <a:srgbClr val="0D0D0D"/>
                </a:solidFill>
                <a:effectLst/>
                <a:latin typeface="Söhne"/>
              </a:rPr>
              <a:t>least effort and inattentive</a:t>
            </a:r>
            <a:endParaRPr lang="zh-CN" altLang="en-US" dirty="0"/>
          </a:p>
        </p:txBody>
      </p:sp>
      <p:sp>
        <p:nvSpPr>
          <p:cNvPr id="15" name="文本框 14">
            <a:extLst>
              <a:ext uri="{FF2B5EF4-FFF2-40B4-BE49-F238E27FC236}">
                <a16:creationId xmlns:a16="http://schemas.microsoft.com/office/drawing/2014/main" id="{364591B0-C933-FD8F-136E-7BD38E3D3D9D}"/>
              </a:ext>
            </a:extLst>
          </p:cNvPr>
          <p:cNvSpPr txBox="1"/>
          <p:nvPr/>
        </p:nvSpPr>
        <p:spPr>
          <a:xfrm>
            <a:off x="3782215" y="3123060"/>
            <a:ext cx="1903940" cy="646331"/>
          </a:xfrm>
          <a:prstGeom prst="rect">
            <a:avLst/>
          </a:prstGeom>
          <a:noFill/>
        </p:spPr>
        <p:txBody>
          <a:bodyPr wrap="square">
            <a:spAutoFit/>
          </a:bodyPr>
          <a:lstStyle/>
          <a:p>
            <a:r>
              <a:rPr lang="en-US" altLang="zh-CN" b="0" i="0" dirty="0">
                <a:solidFill>
                  <a:srgbClr val="0D0D0D"/>
                </a:solidFill>
                <a:effectLst/>
                <a:latin typeface="Söhne"/>
              </a:rPr>
              <a:t>independent and attentive</a:t>
            </a:r>
            <a:endParaRPr lang="zh-CN" altLang="en-US" dirty="0"/>
          </a:p>
        </p:txBody>
      </p:sp>
      <p:sp>
        <p:nvSpPr>
          <p:cNvPr id="19" name="文本框 18">
            <a:extLst>
              <a:ext uri="{FF2B5EF4-FFF2-40B4-BE49-F238E27FC236}">
                <a16:creationId xmlns:a16="http://schemas.microsoft.com/office/drawing/2014/main" id="{71C32291-2AAC-CEE9-BFEA-12EC15628194}"/>
              </a:ext>
            </a:extLst>
          </p:cNvPr>
          <p:cNvSpPr txBox="1"/>
          <p:nvPr/>
        </p:nvSpPr>
        <p:spPr>
          <a:xfrm>
            <a:off x="8102143" y="3335325"/>
            <a:ext cx="2579935" cy="369332"/>
          </a:xfrm>
          <a:prstGeom prst="rect">
            <a:avLst/>
          </a:prstGeom>
          <a:noFill/>
        </p:spPr>
        <p:txBody>
          <a:bodyPr wrap="square">
            <a:spAutoFit/>
          </a:bodyPr>
          <a:lstStyle/>
          <a:p>
            <a:r>
              <a:rPr lang="en-US" altLang="zh-CN" b="0" i="0" dirty="0">
                <a:solidFill>
                  <a:srgbClr val="0D0D0D"/>
                </a:solidFill>
                <a:effectLst/>
                <a:latin typeface="Söhne"/>
              </a:rPr>
              <a:t>(Webber</a:t>
            </a:r>
            <a:r>
              <a:rPr lang="en-US" altLang="zh-CN" dirty="0"/>
              <a:t> et al., 2012)</a:t>
            </a:r>
            <a:endParaRPr lang="zh-CN" altLang="en-US" dirty="0"/>
          </a:p>
        </p:txBody>
      </p:sp>
      <p:pic>
        <p:nvPicPr>
          <p:cNvPr id="21" name="图形 20" descr="拄手杖的人 轮廓">
            <a:extLst>
              <a:ext uri="{FF2B5EF4-FFF2-40B4-BE49-F238E27FC236}">
                <a16:creationId xmlns:a16="http://schemas.microsoft.com/office/drawing/2014/main" id="{345775E7-6645-A127-F4D9-E9E083EA4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016" y="3144369"/>
            <a:ext cx="646331" cy="646331"/>
          </a:xfrm>
          <a:prstGeom prst="rect">
            <a:avLst/>
          </a:prstGeom>
        </p:spPr>
      </p:pic>
      <p:pic>
        <p:nvPicPr>
          <p:cNvPr id="23" name="图形 22" descr="男人 纯色填充">
            <a:extLst>
              <a:ext uri="{FF2B5EF4-FFF2-40B4-BE49-F238E27FC236}">
                <a16:creationId xmlns:a16="http://schemas.microsoft.com/office/drawing/2014/main" id="{C071A1DF-5EEE-74B3-DF45-18CAE9AA2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4761" y="3190686"/>
            <a:ext cx="573740" cy="573740"/>
          </a:xfrm>
          <a:prstGeom prst="rect">
            <a:avLst/>
          </a:prstGeom>
        </p:spPr>
      </p:pic>
      <p:pic>
        <p:nvPicPr>
          <p:cNvPr id="26" name="图形 25" descr="运行 纯色填充">
            <a:extLst>
              <a:ext uri="{FF2B5EF4-FFF2-40B4-BE49-F238E27FC236}">
                <a16:creationId xmlns:a16="http://schemas.microsoft.com/office/drawing/2014/main" id="{BCA4CBE6-AD9A-467F-6DF2-2AEC00E5A6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8329" y="3144369"/>
            <a:ext cx="647700" cy="647700"/>
          </a:xfrm>
          <a:prstGeom prst="rect">
            <a:avLst/>
          </a:prstGeom>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 </a:t>
            </a:r>
          </a:p>
        </p:txBody>
      </p:sp>
      <p:sp>
        <p:nvSpPr>
          <p:cNvPr id="22" name="文本框 21">
            <a:extLst>
              <a:ext uri="{FF2B5EF4-FFF2-40B4-BE49-F238E27FC236}">
                <a16:creationId xmlns:a16="http://schemas.microsoft.com/office/drawing/2014/main" id="{AB1967D8-B8AA-B302-0BD9-564138D99535}"/>
              </a:ext>
            </a:extLst>
          </p:cNvPr>
          <p:cNvSpPr txBox="1"/>
          <p:nvPr/>
        </p:nvSpPr>
        <p:spPr>
          <a:xfrm>
            <a:off x="999136" y="2281247"/>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17445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6</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27" name="文本框 26">
            <a:extLst>
              <a:ext uri="{FF2B5EF4-FFF2-40B4-BE49-F238E27FC236}">
                <a16:creationId xmlns:a16="http://schemas.microsoft.com/office/drawing/2014/main" id="{B40CB658-1D0B-8BE2-DA54-715A2F34AE78}"/>
              </a:ext>
            </a:extLst>
          </p:cNvPr>
          <p:cNvSpPr txBox="1"/>
          <p:nvPr/>
        </p:nvSpPr>
        <p:spPr>
          <a:xfrm>
            <a:off x="998016" y="2613969"/>
            <a:ext cx="3477034" cy="1200329"/>
          </a:xfrm>
          <a:prstGeom prst="rect">
            <a:avLst/>
          </a:prstGeom>
          <a:noFill/>
        </p:spPr>
        <p:txBody>
          <a:bodyPr wrap="square">
            <a:spAutoFit/>
          </a:bodyPr>
          <a:lstStyle/>
          <a:p>
            <a:r>
              <a:rPr lang="en-US" altLang="zh-CN" dirty="0"/>
              <a:t>Taking specific map interaction types into consideration.</a:t>
            </a:r>
          </a:p>
          <a:p>
            <a:endParaRPr lang="en-US" altLang="zh-CN" dirty="0"/>
          </a:p>
          <a:p>
            <a:r>
              <a:rPr lang="en-US" altLang="zh-CN" dirty="0">
                <a:solidFill>
                  <a:srgbClr val="0D0D0D"/>
                </a:solidFill>
                <a:latin typeface="Söhne"/>
              </a:rPr>
              <a:t>(</a:t>
            </a:r>
            <a:r>
              <a:rPr lang="en-US" altLang="zh-CN" dirty="0" err="1"/>
              <a:t>Brügger</a:t>
            </a:r>
            <a:r>
              <a:rPr lang="en-US" altLang="zh-CN" dirty="0"/>
              <a:t>, 2020) </a:t>
            </a:r>
            <a:endParaRPr lang="zh-CN" altLang="en-US" dirty="0"/>
          </a:p>
        </p:txBody>
      </p:sp>
      <p:pic>
        <p:nvPicPr>
          <p:cNvPr id="28" name="图片 27">
            <a:extLst>
              <a:ext uri="{FF2B5EF4-FFF2-40B4-BE49-F238E27FC236}">
                <a16:creationId xmlns:a16="http://schemas.microsoft.com/office/drawing/2014/main" id="{BFB4B968-AEFA-6390-23EF-CD5B03E6E72E}"/>
              </a:ext>
            </a:extLst>
          </p:cNvPr>
          <p:cNvPicPr>
            <a:picLocks noChangeAspect="1"/>
          </p:cNvPicPr>
          <p:nvPr/>
        </p:nvPicPr>
        <p:blipFill>
          <a:blip r:embed="rId3"/>
          <a:stretch>
            <a:fillRect/>
          </a:stretch>
        </p:blipFill>
        <p:spPr>
          <a:xfrm>
            <a:off x="7003901" y="2613969"/>
            <a:ext cx="2440988" cy="3445684"/>
          </a:xfrm>
          <a:prstGeom prst="rect">
            <a:avLst/>
          </a:prstGeom>
          <a:ln>
            <a:noFill/>
          </a:ln>
          <a:effectLst>
            <a:outerShdw blurRad="292100" dist="139700" dir="2700000" algn="tl" rotWithShape="0">
              <a:srgbClr val="333333">
                <a:alpha val="19000"/>
              </a:srgbClr>
            </a:outerShdw>
          </a:effectLst>
        </p:spPr>
      </p:pic>
      <p:pic>
        <p:nvPicPr>
          <p:cNvPr id="29" name="图片 28">
            <a:extLst>
              <a:ext uri="{FF2B5EF4-FFF2-40B4-BE49-F238E27FC236}">
                <a16:creationId xmlns:a16="http://schemas.microsoft.com/office/drawing/2014/main" id="{1712AC7B-70E2-21E8-8F97-F3B01B6DDA66}"/>
              </a:ext>
            </a:extLst>
          </p:cNvPr>
          <p:cNvPicPr>
            <a:picLocks noChangeAspect="1"/>
          </p:cNvPicPr>
          <p:nvPr/>
        </p:nvPicPr>
        <p:blipFill>
          <a:blip r:embed="rId4"/>
          <a:stretch>
            <a:fillRect/>
          </a:stretch>
        </p:blipFill>
        <p:spPr>
          <a:xfrm>
            <a:off x="4367797" y="2613969"/>
            <a:ext cx="2328729" cy="3469331"/>
          </a:xfrm>
          <a:prstGeom prst="rect">
            <a:avLst/>
          </a:prstGeom>
          <a:ln>
            <a:noFill/>
          </a:ln>
          <a:effectLst>
            <a:outerShdw blurRad="292100" dist="139700" dir="2700000" algn="tl" rotWithShape="0">
              <a:srgbClr val="333333">
                <a:alpha val="19000"/>
              </a:srgbClr>
            </a:outerShdw>
          </a:effectLst>
        </p:spPr>
      </p:pic>
      <p:pic>
        <p:nvPicPr>
          <p:cNvPr id="36" name="图片 35" descr="徽标&#10;&#10;低可信度描述已自动生成">
            <a:extLst>
              <a:ext uri="{FF2B5EF4-FFF2-40B4-BE49-F238E27FC236}">
                <a16:creationId xmlns:a16="http://schemas.microsoft.com/office/drawing/2014/main" id="{27879020-D1E4-91D4-7E5F-6B13DBEFC8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4986" y="2637616"/>
            <a:ext cx="1918348" cy="605144"/>
          </a:xfrm>
          <a:prstGeom prst="rect">
            <a:avLst/>
          </a:prstGeom>
          <a:ln>
            <a:noFill/>
          </a:ln>
          <a:effectLst>
            <a:outerShdw blurRad="292100" dist="139700" dir="2700000" algn="tl" rotWithShape="0">
              <a:srgbClr val="333333">
                <a:alpha val="19000"/>
              </a:srgbClr>
            </a:outerShdw>
          </a:effectLst>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 </a:t>
            </a:r>
          </a:p>
        </p:txBody>
      </p:sp>
      <p:sp>
        <p:nvSpPr>
          <p:cNvPr id="22" name="文本框 21">
            <a:extLst>
              <a:ext uri="{FF2B5EF4-FFF2-40B4-BE49-F238E27FC236}">
                <a16:creationId xmlns:a16="http://schemas.microsoft.com/office/drawing/2014/main" id="{0A1A1F54-2567-9FD0-DC76-2E33518E253D}"/>
              </a:ext>
            </a:extLst>
          </p:cNvPr>
          <p:cNvSpPr txBox="1"/>
          <p:nvPr/>
        </p:nvSpPr>
        <p:spPr>
          <a:xfrm>
            <a:off x="999136" y="1842636"/>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23399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7</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b="1" dirty="0">
                  <a:solidFill>
                    <a:schemeClr val="bg1">
                      <a:lumMod val="7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Gap:</a:t>
            </a: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647610" cy="707886"/>
          </a:xfrm>
          <a:prstGeom prst="rect">
            <a:avLst/>
          </a:prstGeom>
          <a:noFill/>
        </p:spPr>
        <p:txBody>
          <a:bodyPr wrap="square" rtlCol="0">
            <a:spAutoFit/>
          </a:bodyPr>
          <a:lstStyle/>
          <a:p>
            <a:r>
              <a:rPr lang="en-US" altLang="zh-CN" sz="2000" dirty="0">
                <a:solidFill>
                  <a:srgbClr val="0D0D0D"/>
                </a:solidFill>
                <a:latin typeface="Söhne"/>
              </a:rPr>
              <a:t>Little research has explored how people's map-checking behaviors change when the route varies (e.g., length, number of turns, whether shortcuts are used, etc.).</a:t>
            </a:r>
            <a:endParaRPr lang="en-US" altLang="zh-CN" sz="2000" b="0" i="0" dirty="0">
              <a:solidFill>
                <a:srgbClr val="0D0D0D"/>
              </a:solidFill>
              <a:effectLst/>
              <a:latin typeface="Söhne"/>
            </a:endParaRPr>
          </a:p>
        </p:txBody>
      </p:sp>
      <p:sp>
        <p:nvSpPr>
          <p:cNvPr id="7" name="文本框 6">
            <a:extLst>
              <a:ext uri="{FF2B5EF4-FFF2-40B4-BE49-F238E27FC236}">
                <a16:creationId xmlns:a16="http://schemas.microsoft.com/office/drawing/2014/main" id="{88D474F2-C4AC-7982-7576-8787F3DED09F}"/>
              </a:ext>
            </a:extLst>
          </p:cNvPr>
          <p:cNvSpPr txBox="1"/>
          <p:nvPr/>
        </p:nvSpPr>
        <p:spPr>
          <a:xfrm>
            <a:off x="633165" y="2652756"/>
            <a:ext cx="10647610" cy="1015663"/>
          </a:xfrm>
          <a:prstGeom prst="rect">
            <a:avLst/>
          </a:prstGeom>
          <a:noFill/>
        </p:spPr>
        <p:txBody>
          <a:bodyPr wrap="square" rtlCol="0">
            <a:spAutoFit/>
          </a:bodyPr>
          <a:lstStyle/>
          <a:p>
            <a:endParaRPr lang="en-US" altLang="zh-CN" sz="2000" dirty="0">
              <a:solidFill>
                <a:srgbClr val="0D0D0D"/>
              </a:solidFill>
              <a:latin typeface="Söhne"/>
            </a:endParaRPr>
          </a:p>
          <a:p>
            <a:r>
              <a:rPr lang="en-US" altLang="zh-CN" sz="2000" dirty="0">
                <a:solidFill>
                  <a:srgbClr val="0D0D0D"/>
                </a:solidFill>
                <a:latin typeface="Söhne"/>
              </a:rPr>
              <a:t>Little research has explored how environmental changes such as traffic density affect people's map-checking behavior.</a:t>
            </a:r>
            <a:endParaRPr lang="zh-CN" altLang="en-US" sz="2000" dirty="0">
              <a:solidFill>
                <a:srgbClr val="0D0D0D"/>
              </a:solidFill>
              <a:latin typeface="Söhne"/>
            </a:endParaRPr>
          </a:p>
        </p:txBody>
      </p:sp>
    </p:spTree>
    <p:extLst>
      <p:ext uri="{BB962C8B-B14F-4D97-AF65-F5344CB8AC3E}">
        <p14:creationId xmlns:p14="http://schemas.microsoft.com/office/powerpoint/2010/main" val="37390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8</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400" b="1" dirty="0">
                  <a:solidFill>
                    <a:schemeClr val="tx1"/>
                  </a:solidFill>
                  <a:latin typeface="+mj-lt"/>
                </a:rPr>
                <a:t>RQ</a:t>
              </a:r>
              <a:endParaRPr lang="en-US" sz="1400" b="1" dirty="0">
                <a:solidFill>
                  <a:schemeClr val="tx1"/>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Question:</a:t>
            </a: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647610" cy="923330"/>
          </a:xfrm>
          <a:prstGeom prst="rect">
            <a:avLst/>
          </a:prstGeom>
          <a:noFill/>
        </p:spPr>
        <p:txBody>
          <a:bodyPr wrap="square" rtlCol="0">
            <a:spAutoFit/>
          </a:bodyPr>
          <a:lstStyle/>
          <a:p>
            <a:r>
              <a:rPr lang="en-US" altLang="zh-CN" b="1" dirty="0"/>
              <a:t>1. What are the trajectory factors (e.g., length, number of turns, etc.) that influence where pedestrians check the mobile map during walking navigation?</a:t>
            </a:r>
          </a:p>
          <a:p>
            <a:endParaRPr lang="en-US" altLang="zh-CN" dirty="0"/>
          </a:p>
        </p:txBody>
      </p:sp>
      <p:sp>
        <p:nvSpPr>
          <p:cNvPr id="25" name="文本框 24">
            <a:extLst>
              <a:ext uri="{FF2B5EF4-FFF2-40B4-BE49-F238E27FC236}">
                <a16:creationId xmlns:a16="http://schemas.microsoft.com/office/drawing/2014/main" id="{C9737F0D-F32F-864E-E6F1-DAF2161064A5}"/>
              </a:ext>
            </a:extLst>
          </p:cNvPr>
          <p:cNvSpPr txBox="1"/>
          <p:nvPr/>
        </p:nvSpPr>
        <p:spPr>
          <a:xfrm>
            <a:off x="633165" y="2878481"/>
            <a:ext cx="10647610" cy="923330"/>
          </a:xfrm>
          <a:prstGeom prst="rect">
            <a:avLst/>
          </a:prstGeom>
          <a:noFill/>
        </p:spPr>
        <p:txBody>
          <a:bodyPr wrap="square" rtlCol="0">
            <a:spAutoFit/>
          </a:bodyPr>
          <a:lstStyle/>
          <a:p>
            <a:r>
              <a:rPr lang="en-US" altLang="zh-CN" b="1" dirty="0"/>
              <a:t>2. What are the differences in map-checking behavior between heavy and light traffic density environments?</a:t>
            </a:r>
          </a:p>
          <a:p>
            <a:endParaRPr lang="en-US" altLang="zh-CN" b="1" dirty="0"/>
          </a:p>
        </p:txBody>
      </p:sp>
    </p:spTree>
    <p:extLst>
      <p:ext uri="{BB962C8B-B14F-4D97-AF65-F5344CB8AC3E}">
        <p14:creationId xmlns:p14="http://schemas.microsoft.com/office/powerpoint/2010/main" val="31628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_light">
            <a:hlinkClick r:id="" action="ppaction://media"/>
            <a:extLst>
              <a:ext uri="{FF2B5EF4-FFF2-40B4-BE49-F238E27FC236}">
                <a16:creationId xmlns:a16="http://schemas.microsoft.com/office/drawing/2014/main" id="{8329694D-9246-F277-14E9-B446913254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79958" y="1747169"/>
            <a:ext cx="6146031" cy="3462553"/>
          </a:xfrm>
          <a:prstGeom prst="rect">
            <a:avLst/>
          </a:prstGeom>
        </p:spPr>
      </p:pic>
      <p:pic>
        <p:nvPicPr>
          <p:cNvPr id="9" name="Video_heavy">
            <a:hlinkClick r:id="" action="ppaction://media"/>
            <a:extLst>
              <a:ext uri="{FF2B5EF4-FFF2-40B4-BE49-F238E27FC236}">
                <a16:creationId xmlns:a16="http://schemas.microsoft.com/office/drawing/2014/main" id="{6F82B7E5-A7B2-46A0-3FB0-3CE4E94C6DE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79959" y="1747170"/>
            <a:ext cx="6146030" cy="3462552"/>
          </a:xfrm>
          <a:prstGeom prst="rect">
            <a:avLst/>
          </a:prstGeom>
        </p:spPr>
      </p:pic>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4/11/2024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9</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Data Resource: VR Experiment</a:t>
            </a:r>
          </a:p>
        </p:txBody>
      </p:sp>
      <p:sp>
        <p:nvSpPr>
          <p:cNvPr id="7" name="文本框 6">
            <a:extLst>
              <a:ext uri="{FF2B5EF4-FFF2-40B4-BE49-F238E27FC236}">
                <a16:creationId xmlns:a16="http://schemas.microsoft.com/office/drawing/2014/main" id="{682F6562-6AD1-E08B-C3B2-09E8A3073328}"/>
              </a:ext>
            </a:extLst>
          </p:cNvPr>
          <p:cNvSpPr txBox="1"/>
          <p:nvPr/>
        </p:nvSpPr>
        <p:spPr>
          <a:xfrm>
            <a:off x="633165" y="1775415"/>
            <a:ext cx="5111750" cy="2534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Study on mobile map assisted wayfinding</a:t>
            </a:r>
          </a:p>
          <a:p>
            <a:pPr marL="285750" indent="-285750">
              <a:lnSpc>
                <a:spcPct val="150000"/>
              </a:lnSpc>
              <a:buFont typeface="Arial" panose="020B0604020202020204" pitchFamily="34" charset="0"/>
              <a:buChar char="•"/>
            </a:pPr>
            <a:r>
              <a:rPr lang="en-US" altLang="zh-CN" b="1" dirty="0"/>
              <a:t>Total study participants: </a:t>
            </a:r>
            <a:r>
              <a:rPr lang="en-US" altLang="zh-CN" dirty="0"/>
              <a:t>54 </a:t>
            </a:r>
          </a:p>
          <a:p>
            <a:pPr marL="285750" indent="-285750">
              <a:lnSpc>
                <a:spcPct val="150000"/>
              </a:lnSpc>
              <a:buFont typeface="Arial" panose="020B0604020202020204" pitchFamily="34" charset="0"/>
              <a:buChar char="•"/>
            </a:pPr>
            <a:r>
              <a:rPr lang="en-US" altLang="zh-CN" b="1" dirty="0"/>
              <a:t>Environmental conditions:</a:t>
            </a:r>
          </a:p>
          <a:p>
            <a:pPr>
              <a:lnSpc>
                <a:spcPct val="150000"/>
              </a:lnSpc>
            </a:pPr>
            <a:r>
              <a:rPr lang="en-US" altLang="zh-CN" b="1" dirty="0"/>
              <a:t>    </a:t>
            </a:r>
            <a:r>
              <a:rPr lang="en-US" altLang="zh-CN" dirty="0"/>
              <a:t>Light and heavy traffic density</a:t>
            </a:r>
          </a:p>
          <a:p>
            <a:pPr marL="285750" indent="-285750">
              <a:lnSpc>
                <a:spcPct val="150000"/>
              </a:lnSpc>
              <a:buFont typeface="Arial" panose="020B0604020202020204" pitchFamily="34" charset="0"/>
              <a:buChar char="•"/>
            </a:pPr>
            <a:r>
              <a:rPr lang="en-US" altLang="zh-CN" b="1" dirty="0"/>
              <a:t>Number of recorded wayfinding task trajectories: </a:t>
            </a:r>
            <a:r>
              <a:rPr lang="en-US" altLang="zh-CN" dirty="0"/>
              <a:t>863</a:t>
            </a:r>
            <a:endParaRPr lang="zh-CN" altLang="en-US" dirty="0"/>
          </a:p>
        </p:txBody>
      </p:sp>
    </p:spTree>
    <p:extLst>
      <p:ext uri="{BB962C8B-B14F-4D97-AF65-F5344CB8AC3E}">
        <p14:creationId xmlns:p14="http://schemas.microsoft.com/office/powerpoint/2010/main" val="138803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video>
              <p:cMediaNode vol="80000">
                <p:cTn id="18" fill="hold" display="0">
                  <p:stCondLst>
                    <p:cond delay="indefinite"/>
                  </p:stCondLst>
                </p:cTn>
                <p:tgtEl>
                  <p:spTgt spid="9"/>
                </p:tgtEl>
              </p:cMediaNode>
            </p:video>
          </p:childTnLst>
        </p:cTn>
      </p:par>
    </p:tnLst>
    <p:bldLst>
      <p:bldP spid="7" grpId="0"/>
    </p:bld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a:spPr>
      <a:bodyPr/>
      <a:lstStyle/>
      <a:style>
        <a:lnRef idx="2">
          <a:scrgbClr r="0" g="0" b="0"/>
        </a:lnRef>
        <a:fillRef idx="1">
          <a:scrgbClr r="0" g="0" b="0"/>
        </a:fillRef>
        <a:effectRef idx="0">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5648A47-3897-468C-AC39-C0544258E2F8}">
  <ds:schemaRefs>
    <ds:schemaRef ds:uri="http://schemas.microsoft.com/office/2006/documentManagement/types"/>
    <ds:schemaRef ds:uri="http://purl.org/dc/terms/"/>
    <ds:schemaRef ds:uri="8a03f34d-f0d3-48c0-be2d-a52ec64912f2"/>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45dcb47e-6b8b-49cf-94c9-2f49b98129da"/>
    <ds:schemaRef ds:uri="http://purl.org/dc/dcmitype/"/>
  </ds:schemaRefs>
</ds:datastoreItem>
</file>

<file path=customXml/itemProps3.xml><?xml version="1.0" encoding="utf-8"?>
<ds:datastoreItem xmlns:ds="http://schemas.openxmlformats.org/officeDocument/2006/customXml" ds:itemID="{AE05C85E-43FF-42E4-9C2D-A0087696E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26882</TotalTime>
  <Words>640</Words>
  <Application>Microsoft Office PowerPoint</Application>
  <PresentationFormat>宽屏</PresentationFormat>
  <Paragraphs>192</Paragraphs>
  <Slides>15</Slides>
  <Notes>15</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LMRoman12-Regular</vt:lpstr>
      <vt:lpstr>Söhne</vt:lpstr>
      <vt:lpstr>等线</vt:lpstr>
      <vt:lpstr>Microsoft YaHei</vt:lpstr>
      <vt:lpstr>Amasis MT Pro Medium</vt:lpstr>
      <vt:lpstr>Arial</vt:lpstr>
      <vt:lpstr>Bahnschrift Light</vt:lpstr>
      <vt:lpstr>UZH</vt:lpstr>
      <vt:lpstr>Where is a mobile map used in map-assisted pedestrian navigation?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129</cp:revision>
  <dcterms:created xsi:type="dcterms:W3CDTF">2013-07-15T20:26:40Z</dcterms:created>
  <dcterms:modified xsi:type="dcterms:W3CDTF">2024-04-11T13:00:31Z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